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B7FF"/>
    <a:srgbClr val="004EF1"/>
    <a:srgbClr val="000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45" autoAdjust="0"/>
    <p:restoredTop sz="94660"/>
  </p:normalViewPr>
  <p:slideViewPr>
    <p:cSldViewPr snapToGrid="0">
      <p:cViewPr>
        <p:scale>
          <a:sx n="75" d="100"/>
          <a:sy n="75" d="100"/>
        </p:scale>
        <p:origin x="15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57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15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86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35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63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6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23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0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61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0845"/>
            </a:gs>
            <a:gs pos="0">
              <a:srgbClr val="004EF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7104C-5337-4E06-B8CB-630D7527392D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FD371-F2B2-42BD-9AF5-F8885314F4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9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2644197" y="227915"/>
            <a:ext cx="4932623" cy="2200986"/>
            <a:chOff x="2815647" y="1656665"/>
            <a:chExt cx="4932623" cy="2200986"/>
          </a:xfrm>
        </p:grpSpPr>
        <p:grpSp>
          <p:nvGrpSpPr>
            <p:cNvPr id="13" name="Group 5"/>
            <p:cNvGrpSpPr>
              <a:grpSpLocks/>
            </p:cNvGrpSpPr>
            <p:nvPr/>
          </p:nvGrpSpPr>
          <p:grpSpPr bwMode="auto">
            <a:xfrm>
              <a:off x="3209643" y="2305035"/>
              <a:ext cx="696417" cy="282431"/>
              <a:chOff x="4744" y="1451"/>
              <a:chExt cx="350" cy="142"/>
            </a:xfrm>
          </p:grpSpPr>
          <p:sp>
            <p:nvSpPr>
              <p:cNvPr id="17" name="Oval 6"/>
              <p:cNvSpPr>
                <a:spLocks noChangeArrowheads="1"/>
              </p:cNvSpPr>
              <p:nvPr/>
            </p:nvSpPr>
            <p:spPr bwMode="auto">
              <a:xfrm>
                <a:off x="4744" y="1451"/>
                <a:ext cx="143" cy="142"/>
              </a:xfrm>
              <a:prstGeom prst="ellipse">
                <a:avLst/>
              </a:prstGeom>
              <a:solidFill>
                <a:srgbClr val="A4DFF9"/>
              </a:solidFill>
              <a:ln w="9525">
                <a:solidFill>
                  <a:srgbClr val="A4DFF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Rectangle 7"/>
              <p:cNvSpPr>
                <a:spLocks noChangeArrowheads="1"/>
              </p:cNvSpPr>
              <p:nvPr/>
            </p:nvSpPr>
            <p:spPr bwMode="auto">
              <a:xfrm>
                <a:off x="4848" y="1491"/>
                <a:ext cx="246" cy="62"/>
              </a:xfrm>
              <a:prstGeom prst="rect">
                <a:avLst/>
              </a:prstGeom>
              <a:solidFill>
                <a:srgbClr val="A4DFF9"/>
              </a:solidFill>
              <a:ln w="9525" algn="ctr">
                <a:solidFill>
                  <a:srgbClr val="A4DFF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4758379" y="2307271"/>
              <a:ext cx="507390" cy="282431"/>
              <a:chOff x="7152" y="776"/>
              <a:chExt cx="255" cy="142"/>
            </a:xfrm>
          </p:grpSpPr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 flipH="1">
                <a:off x="7264" y="776"/>
                <a:ext cx="143" cy="142"/>
              </a:xfrm>
              <a:prstGeom prst="ellipse">
                <a:avLst/>
              </a:prstGeom>
              <a:solidFill>
                <a:srgbClr val="A4DFF9"/>
              </a:solidFill>
              <a:ln w="9525">
                <a:solidFill>
                  <a:srgbClr val="A4DFF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Rectangle 10"/>
              <p:cNvSpPr>
                <a:spLocks noChangeArrowheads="1"/>
              </p:cNvSpPr>
              <p:nvPr/>
            </p:nvSpPr>
            <p:spPr bwMode="auto">
              <a:xfrm flipH="1">
                <a:off x="7152" y="816"/>
                <a:ext cx="127" cy="62"/>
              </a:xfrm>
              <a:prstGeom prst="rect">
                <a:avLst/>
              </a:prstGeom>
              <a:solidFill>
                <a:srgbClr val="A4DFF9"/>
              </a:solidFill>
              <a:ln w="9525" algn="ctr">
                <a:solidFill>
                  <a:srgbClr val="A4DFF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2" name="Rectangle 4"/>
            <p:cNvSpPr>
              <a:spLocks noChangeArrowheads="1"/>
            </p:cNvSpPr>
            <p:nvPr/>
          </p:nvSpPr>
          <p:spPr bwMode="auto">
            <a:xfrm>
              <a:off x="2815647" y="1656665"/>
              <a:ext cx="4932623" cy="1881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4008" tIns="32004" rIns="64008" bIns="32004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800" b="1" i="0" u="none" strike="noStrike" cap="none" normalizeH="0" baseline="0" dirty="0" smtClean="0">
                  <a:ln>
                    <a:noFill/>
                  </a:ln>
                  <a:solidFill>
                    <a:srgbClr val="A4DFF9"/>
                  </a:solidFill>
                  <a:effectLst/>
                  <a:latin typeface="Arial" panose="020B0604020202020204" pitchFamily="34" charset="0"/>
                </a:rPr>
                <a:t>СВОЯ</a:t>
              </a:r>
              <a:endParaRPr kumimoji="0" lang="ru-RU" altLang="ru-RU" sz="9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2924857" y="2717983"/>
              <a:ext cx="4316853" cy="1139668"/>
              <a:chOff x="3374437" y="2740843"/>
              <a:chExt cx="4316853" cy="1139668"/>
            </a:xfrm>
          </p:grpSpPr>
          <p:sp>
            <p:nvSpPr>
              <p:cNvPr id="10" name="Rectangle 11"/>
              <p:cNvSpPr>
                <a:spLocks noChangeArrowheads="1"/>
              </p:cNvSpPr>
              <p:nvPr/>
            </p:nvSpPr>
            <p:spPr bwMode="auto">
              <a:xfrm>
                <a:off x="5265769" y="2740843"/>
                <a:ext cx="2425521" cy="1139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4008" tIns="32004" rIns="64008" bIns="32004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5600" b="1" i="0" u="none" strike="noStrike" cap="none" normalizeH="0" baseline="0" dirty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игра</a:t>
                </a:r>
                <a:endParaRPr kumimoji="0" lang="ru-RU" altLang="ru-RU" sz="5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Rectangle 12"/>
              <p:cNvSpPr>
                <a:spLocks noChangeArrowheads="1"/>
              </p:cNvSpPr>
              <p:nvPr/>
            </p:nvSpPr>
            <p:spPr bwMode="auto">
              <a:xfrm>
                <a:off x="3374437" y="3084247"/>
                <a:ext cx="2016000" cy="8950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69246"/>
              </p:ext>
            </p:extLst>
          </p:nvPr>
        </p:nvGraphicFramePr>
        <p:xfrm>
          <a:off x="643103" y="2452865"/>
          <a:ext cx="7887652" cy="3557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260">
                  <a:extLst>
                    <a:ext uri="{9D8B030D-6E8A-4147-A177-3AD203B41FA5}">
                      <a16:colId xmlns:a16="http://schemas.microsoft.com/office/drawing/2014/main" val="2037642175"/>
                    </a:ext>
                  </a:extLst>
                </a:gridCol>
                <a:gridCol w="1138156">
                  <a:extLst>
                    <a:ext uri="{9D8B030D-6E8A-4147-A177-3AD203B41FA5}">
                      <a16:colId xmlns:a16="http://schemas.microsoft.com/office/drawing/2014/main" val="2897805562"/>
                    </a:ext>
                  </a:extLst>
                </a:gridCol>
                <a:gridCol w="1200793">
                  <a:extLst>
                    <a:ext uri="{9D8B030D-6E8A-4147-A177-3AD203B41FA5}">
                      <a16:colId xmlns:a16="http://schemas.microsoft.com/office/drawing/2014/main" val="626169509"/>
                    </a:ext>
                  </a:extLst>
                </a:gridCol>
                <a:gridCol w="1095380">
                  <a:extLst>
                    <a:ext uri="{9D8B030D-6E8A-4147-A177-3AD203B41FA5}">
                      <a16:colId xmlns:a16="http://schemas.microsoft.com/office/drawing/2014/main" val="1648927835"/>
                    </a:ext>
                  </a:extLst>
                </a:gridCol>
                <a:gridCol w="1436063">
                  <a:extLst>
                    <a:ext uri="{9D8B030D-6E8A-4147-A177-3AD203B41FA5}">
                      <a16:colId xmlns:a16="http://schemas.microsoft.com/office/drawing/2014/main" val="4051403214"/>
                    </a:ext>
                  </a:extLst>
                </a:gridCol>
              </a:tblGrid>
              <a:tr h="7117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cap="small" dirty="0">
                          <a:solidFill>
                            <a:schemeClr val="bg1"/>
                          </a:solidFill>
                          <a:effectLst/>
                        </a:rPr>
                        <a:t>информация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3254415"/>
                  </a:ext>
                </a:extLst>
              </a:tr>
              <a:tr h="711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cap="small" dirty="0">
                          <a:solidFill>
                            <a:schemeClr val="bg1"/>
                          </a:solidFill>
                          <a:effectLst/>
                        </a:rPr>
                        <a:t>кодирование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447445"/>
                  </a:ext>
                </a:extLst>
              </a:tr>
              <a:tr h="711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cap="small">
                          <a:solidFill>
                            <a:schemeClr val="bg1"/>
                          </a:solidFill>
                          <a:effectLst/>
                        </a:rPr>
                        <a:t>компьютер</a:t>
                      </a:r>
                      <a:endParaRPr lang="ru-RU" sz="40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458143"/>
                  </a:ext>
                </a:extLst>
              </a:tr>
              <a:tr h="711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cap="small">
                          <a:solidFill>
                            <a:schemeClr val="bg1"/>
                          </a:solidFill>
                          <a:effectLst/>
                        </a:rPr>
                        <a:t>программы</a:t>
                      </a:r>
                      <a:endParaRPr lang="ru-RU" sz="40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150432"/>
                  </a:ext>
                </a:extLst>
              </a:tr>
              <a:tr h="711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cap="small">
                          <a:solidFill>
                            <a:schemeClr val="bg1"/>
                          </a:solidFill>
                          <a:effectLst/>
                        </a:rPr>
                        <a:t>роботы</a:t>
                      </a:r>
                      <a:endParaRPr lang="ru-RU" sz="400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b="0" dirty="0">
                        <a:solidFill>
                          <a:schemeClr val="bg1"/>
                        </a:solidFill>
                        <a:effectLst/>
                        <a:latin typeface="Century Schoolbook" panose="020406040505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21590" marB="0">
                    <a:lnL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7B7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508373"/>
                  </a:ext>
                </a:extLst>
              </a:tr>
            </a:tbl>
          </a:graphicData>
        </a:graphic>
      </p:graphicFrame>
      <p:sp>
        <p:nvSpPr>
          <p:cNvPr id="24" name="Прямоугольник 23">
            <a:hlinkClick r:id="rId2" action="ppaction://hlinksldjump"/>
          </p:cNvPr>
          <p:cNvSpPr/>
          <p:nvPr/>
        </p:nvSpPr>
        <p:spPr>
          <a:xfrm>
            <a:off x="3749554" y="2395599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>
                <a:solidFill>
                  <a:schemeClr val="bg1"/>
                </a:solidFill>
              </a:rPr>
              <a:t>100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40744" y="2395599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200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068435" y="2395599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500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205982" y="2395599"/>
            <a:ext cx="1223412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1000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749554" y="3113513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>
                <a:solidFill>
                  <a:schemeClr val="bg1"/>
                </a:solidFill>
              </a:rPr>
              <a:t>100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940744" y="3113513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200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68435" y="3113513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500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205982" y="3113513"/>
            <a:ext cx="1223412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1000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749554" y="3843785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>
                <a:solidFill>
                  <a:schemeClr val="bg1"/>
                </a:solidFill>
              </a:rPr>
              <a:t>100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940744" y="3843785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200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068435" y="3843785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500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205982" y="3843785"/>
            <a:ext cx="1223412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1000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749554" y="4552768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>
                <a:solidFill>
                  <a:schemeClr val="bg1"/>
                </a:solidFill>
              </a:rPr>
              <a:t>100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940744" y="4552768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200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068435" y="4552768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500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205982" y="4552768"/>
            <a:ext cx="1223412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1000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749554" y="5251450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>
                <a:solidFill>
                  <a:schemeClr val="bg1"/>
                </a:solidFill>
              </a:rPr>
              <a:t>100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940744" y="5251450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200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068435" y="5251450"/>
            <a:ext cx="963725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500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205982" y="5251450"/>
            <a:ext cx="1223412" cy="753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cap="small" dirty="0" smtClean="0">
                <a:solidFill>
                  <a:schemeClr val="bg1"/>
                </a:solidFill>
              </a:rPr>
              <a:t>1000</a:t>
            </a:r>
            <a:endParaRPr lang="ru-RU" sz="4000" dirty="0">
              <a:solidFill>
                <a:schemeClr val="bg1"/>
              </a:solidFill>
              <a:latin typeface="Century Schoolbook" panose="020406040505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54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644197" y="227915"/>
            <a:ext cx="4932623" cy="2200986"/>
            <a:chOff x="2815647" y="1656665"/>
            <a:chExt cx="4932623" cy="2200986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209643" y="2305035"/>
              <a:ext cx="696417" cy="282431"/>
              <a:chOff x="4744" y="1451"/>
              <a:chExt cx="350" cy="142"/>
            </a:xfrm>
          </p:grpSpPr>
          <p:sp>
            <p:nvSpPr>
              <p:cNvPr id="13" name="Oval 6"/>
              <p:cNvSpPr>
                <a:spLocks noChangeArrowheads="1"/>
              </p:cNvSpPr>
              <p:nvPr/>
            </p:nvSpPr>
            <p:spPr bwMode="auto">
              <a:xfrm>
                <a:off x="4744" y="1451"/>
                <a:ext cx="143" cy="142"/>
              </a:xfrm>
              <a:prstGeom prst="ellipse">
                <a:avLst/>
              </a:prstGeom>
              <a:solidFill>
                <a:srgbClr val="A4DFF9"/>
              </a:solidFill>
              <a:ln w="9525">
                <a:solidFill>
                  <a:srgbClr val="A4DFF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Rectangle 7"/>
              <p:cNvSpPr>
                <a:spLocks noChangeArrowheads="1"/>
              </p:cNvSpPr>
              <p:nvPr/>
            </p:nvSpPr>
            <p:spPr bwMode="auto">
              <a:xfrm>
                <a:off x="4848" y="1491"/>
                <a:ext cx="246" cy="62"/>
              </a:xfrm>
              <a:prstGeom prst="rect">
                <a:avLst/>
              </a:prstGeom>
              <a:solidFill>
                <a:srgbClr val="A4DFF9"/>
              </a:solidFill>
              <a:ln w="9525" algn="ctr">
                <a:solidFill>
                  <a:srgbClr val="A4DFF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4758379" y="2307271"/>
              <a:ext cx="507390" cy="282431"/>
              <a:chOff x="7152" y="776"/>
              <a:chExt cx="255" cy="142"/>
            </a:xfrm>
          </p:grpSpPr>
          <p:sp>
            <p:nvSpPr>
              <p:cNvPr id="11" name="Oval 9"/>
              <p:cNvSpPr>
                <a:spLocks noChangeArrowheads="1"/>
              </p:cNvSpPr>
              <p:nvPr/>
            </p:nvSpPr>
            <p:spPr bwMode="auto">
              <a:xfrm flipH="1">
                <a:off x="7264" y="776"/>
                <a:ext cx="143" cy="142"/>
              </a:xfrm>
              <a:prstGeom prst="ellipse">
                <a:avLst/>
              </a:prstGeom>
              <a:solidFill>
                <a:srgbClr val="A4DFF9"/>
              </a:solidFill>
              <a:ln w="9525">
                <a:solidFill>
                  <a:srgbClr val="A4DFF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 flipH="1">
                <a:off x="7152" y="816"/>
                <a:ext cx="127" cy="62"/>
              </a:xfrm>
              <a:prstGeom prst="rect">
                <a:avLst/>
              </a:prstGeom>
              <a:solidFill>
                <a:srgbClr val="A4DFF9"/>
              </a:solidFill>
              <a:ln w="9525" algn="ctr">
                <a:solidFill>
                  <a:srgbClr val="A4DFF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815647" y="1656665"/>
              <a:ext cx="4932623" cy="1881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4008" tIns="32004" rIns="64008" bIns="32004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800" b="1" i="0" u="none" strike="noStrike" cap="none" normalizeH="0" baseline="0" dirty="0" smtClean="0">
                  <a:ln>
                    <a:noFill/>
                  </a:ln>
                  <a:solidFill>
                    <a:srgbClr val="A4DFF9"/>
                  </a:solidFill>
                  <a:effectLst/>
                  <a:latin typeface="Arial" panose="020B0604020202020204" pitchFamily="34" charset="0"/>
                </a:rPr>
                <a:t>СВОЯ</a:t>
              </a:r>
              <a:endParaRPr kumimoji="0" lang="ru-RU" altLang="ru-RU" sz="9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2924857" y="2717983"/>
              <a:ext cx="4316853" cy="1139668"/>
              <a:chOff x="3374437" y="2740843"/>
              <a:chExt cx="4316853" cy="1139668"/>
            </a:xfrm>
          </p:grpSpPr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5265769" y="2740843"/>
                <a:ext cx="2425521" cy="1139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4008" tIns="32004" rIns="64008" bIns="32004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5600" b="1" i="0" u="none" strike="noStrike" cap="none" normalizeH="0" baseline="0" dirty="0" smtClean="0">
                    <a:ln>
                      <a:noFill/>
                    </a:ln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игра</a:t>
                </a:r>
                <a:endParaRPr kumimoji="0" lang="ru-RU" altLang="ru-RU" sz="5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3374437" y="3084247"/>
                <a:ext cx="2016000" cy="8950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7700" y="2523582"/>
            <a:ext cx="7886699" cy="1997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4520" tIns="32260" rIns="64520" bIns="322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smtClean="0">
                <a:ln>
                  <a:noFill/>
                </a:ln>
                <a:solidFill>
                  <a:srgbClr val="DEEAF6"/>
                </a:solidFill>
                <a:effectLst/>
                <a:latin typeface="Arial" panose="020B0604020202020204" pitchFamily="34" charset="0"/>
              </a:rPr>
              <a:t>Как называется единица измерения количества информации, которая совпадает с минимальным размером ячейки памяти компьютера? </a:t>
            </a:r>
            <a:endParaRPr kumimoji="0" lang="ru-RU" alt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Управляющая кнопка: домой 15">
            <a:hlinkClick r:id="" action="ppaction://hlinkshowjump?jump=firstslide" highlightClick="1"/>
          </p:cNvPr>
          <p:cNvSpPr/>
          <p:nvPr/>
        </p:nvSpPr>
        <p:spPr>
          <a:xfrm>
            <a:off x="4219600" y="5951014"/>
            <a:ext cx="704801" cy="704801"/>
          </a:xfrm>
          <a:prstGeom prst="actionButtonHome">
            <a:avLst/>
          </a:prstGeom>
          <a:noFill/>
          <a:ln>
            <a:solidFill>
              <a:srgbClr val="B7B7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17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45</Words>
  <Application>Microsoft Office PowerPoint</Application>
  <PresentationFormat>Экран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Schoolbook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kp</dc:creator>
  <cp:lastModifiedBy>kp</cp:lastModifiedBy>
  <cp:revision>9</cp:revision>
  <dcterms:created xsi:type="dcterms:W3CDTF">2023-03-26T13:36:30Z</dcterms:created>
  <dcterms:modified xsi:type="dcterms:W3CDTF">2023-03-26T16:16:28Z</dcterms:modified>
</cp:coreProperties>
</file>